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17"/>
  </p:notesMasterIdLst>
  <p:handoutMasterIdLst>
    <p:handoutMasterId r:id="rId18"/>
  </p:handoutMasterIdLst>
  <p:sldIdLst>
    <p:sldId id="1487" r:id="rId5"/>
    <p:sldId id="1488" r:id="rId6"/>
    <p:sldId id="1550" r:id="rId7"/>
    <p:sldId id="1553" r:id="rId8"/>
    <p:sldId id="1554" r:id="rId9"/>
    <p:sldId id="1557" r:id="rId10"/>
    <p:sldId id="1558" r:id="rId11"/>
    <p:sldId id="1548" r:id="rId12"/>
    <p:sldId id="1552" r:id="rId13"/>
    <p:sldId id="1549" r:id="rId14"/>
    <p:sldId id="1522" r:id="rId15"/>
    <p:sldId id="1523" r:id="rId16"/>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50"/>
            <p14:sldId id="1553"/>
            <p14:sldId id="1554"/>
            <p14:sldId id="1557"/>
            <p14:sldId id="1558"/>
            <p14:sldId id="1548"/>
          </p14:sldIdLst>
        </p14:section>
        <p14:section name="Closing" id="{D4E3B1CF-DD2E-4D6E-961F-E6ECD190E64E}">
          <p14:sldIdLst>
            <p14:sldId id="1552"/>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525" autoAdjust="0"/>
  </p:normalViewPr>
  <p:slideViewPr>
    <p:cSldViewPr>
      <p:cViewPr varScale="1">
        <p:scale>
          <a:sx n="105" d="100"/>
          <a:sy n="105" d="100"/>
        </p:scale>
        <p:origin x="750" y="102"/>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tiff>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the </a:t>
            </a:r>
            <a:r>
              <a:rPr lang="en-US" sz="900" b="1" i="0" kern="1200" dirty="0">
                <a:solidFill>
                  <a:schemeClr val="tx1"/>
                </a:solidFill>
                <a:effectLst/>
                <a:latin typeface="Segoe UI Light" pitchFamily="34" charset="0"/>
                <a:ea typeface="+mn-ea"/>
                <a:cs typeface="+mn-cs"/>
              </a:rPr>
              <a:t>Testing the HelloWorld web part in SharePoint</a:t>
            </a:r>
            <a:r>
              <a:rPr lang="en-US" sz="900" b="1" i="0" kern="1200" baseline="0" dirty="0">
                <a:solidFill>
                  <a:schemeClr val="tx1"/>
                </a:solidFill>
                <a:effectLst/>
                <a:latin typeface="Segoe UI Light" pitchFamily="34" charset="0"/>
                <a:ea typeface="+mn-ea"/>
                <a:cs typeface="+mn-cs"/>
              </a:rPr>
              <a:t> - </a:t>
            </a:r>
            <a:r>
              <a:rPr lang="en-US" sz="900" b="1" i="0" kern="1200" dirty="0">
                <a:solidFill>
                  <a:schemeClr val="tx1"/>
                </a:solidFill>
                <a:effectLst/>
                <a:latin typeface="Segoe UI Light" pitchFamily="34" charset="0"/>
                <a:ea typeface="+mn-ea"/>
                <a:cs typeface="+mn-cs"/>
              </a:rPr>
              <a:t>Testing in a classic SharePoint page</a:t>
            </a:r>
            <a:r>
              <a:rPr lang="en-US" sz="900" b="1" i="0" kern="1200" baseline="0" dirty="0">
                <a:solidFill>
                  <a:schemeClr val="tx1"/>
                </a:solidFill>
                <a:effectLst/>
                <a:latin typeface="Segoe UI Light" pitchFamily="34" charset="0"/>
                <a:ea typeface="+mn-ea"/>
                <a:cs typeface="+mn-cs"/>
              </a:rPr>
              <a:t> </a:t>
            </a:r>
            <a:r>
              <a:rPr lang="en-US" sz="900" b="0" i="0" kern="1200" baseline="0" dirty="0">
                <a:solidFill>
                  <a:schemeClr val="tx1"/>
                </a:solidFill>
                <a:effectLst/>
                <a:latin typeface="Segoe UI Light" pitchFamily="34" charset="0"/>
                <a:ea typeface="+mn-ea"/>
                <a:cs typeface="+mn-cs"/>
              </a:rPr>
              <a:t>and the </a:t>
            </a:r>
            <a:r>
              <a:rPr lang="en-US" sz="900" b="1" i="0" kern="1200" dirty="0">
                <a:solidFill>
                  <a:schemeClr val="tx1"/>
                </a:solidFill>
                <a:effectLst/>
                <a:latin typeface="Segoe UI Light" pitchFamily="34" charset="0"/>
                <a:ea typeface="+mn-ea"/>
                <a:cs typeface="+mn-cs"/>
              </a:rPr>
              <a:t>Testing in a modern SharePoint page</a:t>
            </a:r>
            <a:r>
              <a:rPr lang="en-US" sz="900" b="1" i="0" kern="1200" baseline="0" dirty="0">
                <a:solidFill>
                  <a:schemeClr val="tx1"/>
                </a:solidFill>
                <a:effectLst/>
                <a:latin typeface="Segoe UI Light" pitchFamily="34" charset="0"/>
                <a:ea typeface="+mn-ea"/>
                <a:cs typeface="+mn-cs"/>
              </a:rPr>
              <a:t> </a:t>
            </a:r>
            <a:r>
              <a:rPr lang="en-US" sz="900" b="0" i="0" kern="1200" baseline="0" dirty="0">
                <a:solidFill>
                  <a:schemeClr val="tx1"/>
                </a:solidFill>
                <a:effectLst/>
                <a:latin typeface="Segoe UI Light" pitchFamily="34" charset="0"/>
                <a:ea typeface="+mn-ea"/>
                <a:cs typeface="+mn-cs"/>
              </a:rPr>
              <a:t>exercises in the lab manual.</a:t>
            </a:r>
            <a:endParaRPr lang="en-US" sz="900" b="1" i="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268883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10</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3/10/2017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11</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3/10/2017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12</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your-sharepoint-site/_layouts/workbench.aspx" TargetMode="External"/><Relationship Id="rId2" Type="http://schemas.openxmlformats.org/officeDocument/2006/relationships/hyperlink" Target="https://localhost/" TargetMode="Externa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dirty="0"/>
              <a:t>Deep Dive of the SharePoint Framework</a:t>
            </a:r>
          </a:p>
        </p:txBody>
      </p:sp>
      <p:sp>
        <p:nvSpPr>
          <p:cNvPr id="6" name="Text Placeholder 5"/>
          <p:cNvSpPr>
            <a:spLocks noGrp="1"/>
          </p:cNvSpPr>
          <p:nvPr>
            <p:ph type="body" sz="quarter" idx="14"/>
          </p:nvPr>
        </p:nvSpPr>
        <p:spPr/>
        <p:txBody>
          <a:bodyPr/>
          <a:lstStyle/>
          <a:p>
            <a:pPr lvl="0"/>
            <a:r>
              <a:rPr lang="en-US" dirty="0"/>
              <a:t>Testing HelloWorld web part in SharePoint</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Test On Local Machine</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Test in Classic Page</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Test in Modern Page</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0149522" cy="2154436"/>
          </a:xfrm>
        </p:spPr>
        <p:txBody>
          <a:bodyPr/>
          <a:lstStyle/>
          <a:p>
            <a:r>
              <a:rPr lang="en-US" sz="3200" dirty="0"/>
              <a:t>Local development time experience</a:t>
            </a:r>
          </a:p>
          <a:p>
            <a:r>
              <a:rPr lang="en-US" sz="3200" dirty="0"/>
              <a:t>Test your changes immediately even in offline mode</a:t>
            </a:r>
          </a:p>
          <a:p>
            <a:endParaRPr lang="fi-FI" sz="3200" dirty="0"/>
          </a:p>
        </p:txBody>
      </p:sp>
      <p:sp>
        <p:nvSpPr>
          <p:cNvPr id="4" name="Title 3"/>
          <p:cNvSpPr>
            <a:spLocks noGrp="1"/>
          </p:cNvSpPr>
          <p:nvPr>
            <p:ph type="title"/>
          </p:nvPr>
        </p:nvSpPr>
        <p:spPr/>
        <p:txBody>
          <a:bodyPr/>
          <a:lstStyle/>
          <a:p>
            <a:r>
              <a:rPr lang="en-US" dirty="0"/>
              <a:t>SharePoint Workbench</a:t>
            </a:r>
            <a:endParaRPr lang="fi-FI" dirty="0"/>
          </a:p>
        </p:txBody>
      </p:sp>
      <p:pic>
        <p:nvPicPr>
          <p:cNvPr id="2" name="Picture 1"/>
          <p:cNvPicPr>
            <a:picLocks noChangeAspect="1"/>
          </p:cNvPicPr>
          <p:nvPr/>
        </p:nvPicPr>
        <p:blipFill>
          <a:blip r:embed="rId2"/>
          <a:stretch>
            <a:fillRect/>
          </a:stretch>
        </p:blipFill>
        <p:spPr>
          <a:xfrm>
            <a:off x="3962398" y="2360551"/>
            <a:ext cx="4560095" cy="4089039"/>
          </a:xfrm>
          <a:prstGeom prst="rect">
            <a:avLst/>
          </a:prstGeom>
        </p:spPr>
      </p:pic>
    </p:spTree>
    <p:extLst>
      <p:ext uri="{BB962C8B-B14F-4D97-AF65-F5344CB8AC3E}">
        <p14:creationId xmlns:p14="http://schemas.microsoft.com/office/powerpoint/2010/main" val="2757140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3323987"/>
          </a:xfrm>
        </p:spPr>
        <p:txBody>
          <a:bodyPr/>
          <a:lstStyle/>
          <a:p>
            <a:r>
              <a:rPr lang="en-US" dirty="0"/>
              <a:t>Build and run on local server </a:t>
            </a:r>
            <a:r>
              <a:rPr lang="en-US" b="1" dirty="0"/>
              <a:t>and </a:t>
            </a:r>
            <a:r>
              <a:rPr lang="en-US" dirty="0"/>
              <a:t>automatically launch local SharePoint Workbench</a:t>
            </a:r>
          </a:p>
          <a:p>
            <a:endParaRPr lang="en-US" dirty="0"/>
          </a:p>
          <a:p>
            <a:endParaRPr lang="en-US" dirty="0"/>
          </a:p>
          <a:p>
            <a:r>
              <a:rPr lang="en-US" dirty="0"/>
              <a:t>Build and run solution on local server</a:t>
            </a:r>
          </a:p>
        </p:txBody>
      </p:sp>
      <p:sp>
        <p:nvSpPr>
          <p:cNvPr id="3" name="Title 2"/>
          <p:cNvSpPr>
            <a:spLocks noGrp="1"/>
          </p:cNvSpPr>
          <p:nvPr>
            <p:ph type="title"/>
          </p:nvPr>
        </p:nvSpPr>
        <p:spPr/>
        <p:txBody>
          <a:bodyPr/>
          <a:lstStyle/>
          <a:p>
            <a:r>
              <a:rPr lang="en-US" dirty="0"/>
              <a:t>Debugging</a:t>
            </a:r>
          </a:p>
        </p:txBody>
      </p:sp>
      <p:sp>
        <p:nvSpPr>
          <p:cNvPr id="4" name="Rectangle 3"/>
          <p:cNvSpPr/>
          <p:nvPr/>
        </p:nvSpPr>
        <p:spPr bwMode="auto">
          <a:xfrm>
            <a:off x="817637" y="2705174"/>
            <a:ext cx="6001555" cy="721217"/>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gulp serve</a:t>
            </a:r>
            <a:endParaRPr lang="fi-FI" sz="2000" dirty="0">
              <a:gradFill>
                <a:gsLst>
                  <a:gs pos="0">
                    <a:srgbClr val="FFFFFF"/>
                  </a:gs>
                  <a:gs pos="100000">
                    <a:srgbClr val="FFFFFF"/>
                  </a:gs>
                </a:gsLst>
                <a:lin ang="5400000" scaled="0"/>
              </a:gradFill>
              <a:latin typeface="Consolas" panose="020B0609020204030204" pitchFamily="49" charset="0"/>
            </a:endParaRPr>
          </a:p>
        </p:txBody>
      </p:sp>
      <p:sp>
        <p:nvSpPr>
          <p:cNvPr id="5" name="Rectangle 4"/>
          <p:cNvSpPr/>
          <p:nvPr/>
        </p:nvSpPr>
        <p:spPr bwMode="auto">
          <a:xfrm>
            <a:off x="817637" y="4751631"/>
            <a:ext cx="6001555" cy="721217"/>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gulp serve --</a:t>
            </a:r>
            <a:r>
              <a:rPr lang="en-US" sz="2000" dirty="0" err="1">
                <a:gradFill>
                  <a:gsLst>
                    <a:gs pos="0">
                      <a:srgbClr val="FFFFFF"/>
                    </a:gs>
                    <a:gs pos="100000">
                      <a:srgbClr val="FFFFFF"/>
                    </a:gs>
                  </a:gsLst>
                  <a:lin ang="5400000" scaled="0"/>
                </a:gradFill>
                <a:latin typeface="Consolas" panose="020B0609020204030204" pitchFamily="49" charset="0"/>
              </a:rPr>
              <a:t>nobrowser</a:t>
            </a:r>
            <a:endParaRPr lang="fi-FI" sz="2000" dirty="0">
              <a:gradFill>
                <a:gsLst>
                  <a:gs pos="0">
                    <a:srgbClr val="FFFFFF"/>
                  </a:gs>
                  <a:gs pos="100000">
                    <a:srgbClr val="FFFFFF"/>
                  </a:gs>
                </a:gsLst>
                <a:lin ang="5400000" scaled="0"/>
              </a:gradFill>
              <a:latin typeface="Consolas" panose="020B0609020204030204" pitchFamily="49" charset="0"/>
            </a:endParaRPr>
          </a:p>
        </p:txBody>
      </p:sp>
      <p:pic>
        <p:nvPicPr>
          <p:cNvPr id="6" name="Picture 5"/>
          <p:cNvPicPr>
            <a:picLocks noChangeAspect="1"/>
          </p:cNvPicPr>
          <p:nvPr/>
        </p:nvPicPr>
        <p:blipFill>
          <a:blip r:embed="rId2"/>
          <a:stretch>
            <a:fillRect/>
          </a:stretch>
        </p:blipFill>
        <p:spPr>
          <a:xfrm>
            <a:off x="10970765" y="3929310"/>
            <a:ext cx="990600" cy="2226188"/>
          </a:xfrm>
          <a:prstGeom prst="rect">
            <a:avLst/>
          </a:prstGeom>
        </p:spPr>
      </p:pic>
    </p:spTree>
    <p:extLst>
      <p:ext uri="{BB962C8B-B14F-4D97-AF65-F5344CB8AC3E}">
        <p14:creationId xmlns:p14="http://schemas.microsoft.com/office/powerpoint/2010/main" val="16342871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462760"/>
          </a:xfrm>
        </p:spPr>
        <p:txBody>
          <a:bodyPr/>
          <a:lstStyle/>
          <a:p>
            <a:r>
              <a:rPr lang="en-US" dirty="0"/>
              <a:t>Local</a:t>
            </a:r>
          </a:p>
          <a:p>
            <a:pPr lvl="1"/>
            <a:r>
              <a:rPr lang="en-US" dirty="0"/>
              <a:t>Runs on </a:t>
            </a:r>
            <a:r>
              <a:rPr lang="en-US" dirty="0">
                <a:hlinkClick r:id="rId2"/>
              </a:rPr>
              <a:t>https://localhost</a:t>
            </a:r>
            <a:endParaRPr lang="en-US" dirty="0"/>
          </a:p>
          <a:p>
            <a:pPr lvl="1"/>
            <a:r>
              <a:rPr lang="en-US" dirty="0"/>
              <a:t>Has no SharePoint Context</a:t>
            </a:r>
          </a:p>
          <a:p>
            <a:pPr lvl="1"/>
            <a:r>
              <a:rPr lang="en-US" dirty="0"/>
              <a:t>Use mock data</a:t>
            </a:r>
          </a:p>
          <a:p>
            <a:r>
              <a:rPr lang="en-US" dirty="0"/>
              <a:t>SharePoint</a:t>
            </a:r>
          </a:p>
          <a:p>
            <a:pPr lvl="1"/>
            <a:r>
              <a:rPr lang="en-US" dirty="0"/>
              <a:t>Runs on SharePoint Site (</a:t>
            </a:r>
            <a:r>
              <a:rPr lang="en-US" dirty="0">
                <a:hlinkClick r:id="rId3"/>
              </a:rPr>
              <a:t>https://&lt;your-sharepoint-site&gt;/_layouts/workbench.aspx</a:t>
            </a:r>
            <a:r>
              <a:rPr lang="en-US" dirty="0"/>
              <a:t>)</a:t>
            </a:r>
          </a:p>
          <a:p>
            <a:pPr lvl="1"/>
            <a:r>
              <a:rPr lang="en-US" dirty="0"/>
              <a:t>Has SharePoint Context</a:t>
            </a:r>
          </a:p>
          <a:p>
            <a:pPr lvl="1"/>
            <a:r>
              <a:rPr lang="en-US" dirty="0"/>
              <a:t>Use SharePoint data</a:t>
            </a:r>
          </a:p>
          <a:p>
            <a:pPr lvl="1"/>
            <a:endParaRPr lang="en-US" dirty="0"/>
          </a:p>
          <a:p>
            <a:pPr lvl="1"/>
            <a:endParaRPr lang="en-US" dirty="0"/>
          </a:p>
          <a:p>
            <a:pPr lvl="1"/>
            <a:endParaRPr lang="en-US" dirty="0"/>
          </a:p>
        </p:txBody>
      </p:sp>
      <p:sp>
        <p:nvSpPr>
          <p:cNvPr id="3" name="Title 2"/>
          <p:cNvSpPr>
            <a:spLocks noGrp="1"/>
          </p:cNvSpPr>
          <p:nvPr>
            <p:ph type="title"/>
          </p:nvPr>
        </p:nvSpPr>
        <p:spPr/>
        <p:txBody>
          <a:bodyPr/>
          <a:lstStyle/>
          <a:p>
            <a:r>
              <a:rPr lang="en-US" dirty="0"/>
              <a:t>Local Workbench vs. SharePoint Workbench</a:t>
            </a:r>
          </a:p>
        </p:txBody>
      </p:sp>
    </p:spTree>
    <p:extLst>
      <p:ext uri="{BB962C8B-B14F-4D97-AF65-F5344CB8AC3E}">
        <p14:creationId xmlns:p14="http://schemas.microsoft.com/office/powerpoint/2010/main" val="61050414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Classic Page</a:t>
            </a:r>
          </a:p>
        </p:txBody>
      </p:sp>
      <p:pic>
        <p:nvPicPr>
          <p:cNvPr id="7" name="Picture 6"/>
          <p:cNvPicPr>
            <a:picLocks noChangeAspect="1"/>
          </p:cNvPicPr>
          <p:nvPr/>
        </p:nvPicPr>
        <p:blipFill>
          <a:blip r:embed="rId2"/>
          <a:stretch>
            <a:fillRect/>
          </a:stretch>
        </p:blipFill>
        <p:spPr>
          <a:xfrm>
            <a:off x="313581" y="1782737"/>
            <a:ext cx="3352800" cy="3514725"/>
          </a:xfrm>
          <a:prstGeom prst="rect">
            <a:avLst/>
          </a:prstGeom>
        </p:spPr>
      </p:pic>
      <p:pic>
        <p:nvPicPr>
          <p:cNvPr id="2" name="Picture 1"/>
          <p:cNvPicPr>
            <a:picLocks noChangeAspect="1"/>
          </p:cNvPicPr>
          <p:nvPr/>
        </p:nvPicPr>
        <p:blipFill>
          <a:blip r:embed="rId3"/>
          <a:stretch>
            <a:fillRect/>
          </a:stretch>
        </p:blipFill>
        <p:spPr>
          <a:xfrm>
            <a:off x="2545829" y="1481037"/>
            <a:ext cx="7230831" cy="4175050"/>
          </a:xfrm>
          <a:prstGeom prst="rect">
            <a:avLst/>
          </a:prstGeom>
        </p:spPr>
      </p:pic>
      <p:pic>
        <p:nvPicPr>
          <p:cNvPr id="10" name="Picture 9"/>
          <p:cNvPicPr>
            <a:picLocks noChangeAspect="1"/>
          </p:cNvPicPr>
          <p:nvPr/>
        </p:nvPicPr>
        <p:blipFill>
          <a:blip r:embed="rId4"/>
          <a:stretch>
            <a:fillRect/>
          </a:stretch>
        </p:blipFill>
        <p:spPr>
          <a:xfrm>
            <a:off x="5066109" y="1481038"/>
            <a:ext cx="7256943" cy="4314317"/>
          </a:xfrm>
          <a:prstGeom prst="rect">
            <a:avLst/>
          </a:prstGeom>
        </p:spPr>
      </p:pic>
    </p:spTree>
    <p:extLst>
      <p:ext uri="{BB962C8B-B14F-4D97-AF65-F5344CB8AC3E}">
        <p14:creationId xmlns:p14="http://schemas.microsoft.com/office/powerpoint/2010/main" val="5949609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Title 2"/>
          <p:cNvSpPr>
            <a:spLocks noGrp="1"/>
          </p:cNvSpPr>
          <p:nvPr>
            <p:ph type="title"/>
          </p:nvPr>
        </p:nvSpPr>
        <p:spPr/>
        <p:txBody>
          <a:bodyPr/>
          <a:lstStyle/>
          <a:p>
            <a:r>
              <a:rPr lang="en-US" dirty="0"/>
              <a:t>Modern Page</a:t>
            </a:r>
          </a:p>
        </p:txBody>
      </p:sp>
      <p:pic>
        <p:nvPicPr>
          <p:cNvPr id="11" name="Picture 10"/>
          <p:cNvPicPr>
            <a:picLocks noChangeAspect="1"/>
          </p:cNvPicPr>
          <p:nvPr/>
        </p:nvPicPr>
        <p:blipFill>
          <a:blip r:embed="rId2"/>
          <a:stretch>
            <a:fillRect/>
          </a:stretch>
        </p:blipFill>
        <p:spPr>
          <a:xfrm>
            <a:off x="41382" y="1120998"/>
            <a:ext cx="1762125" cy="2657475"/>
          </a:xfrm>
          <a:prstGeom prst="rect">
            <a:avLst/>
          </a:prstGeom>
        </p:spPr>
      </p:pic>
      <p:pic>
        <p:nvPicPr>
          <p:cNvPr id="12" name="Picture 11"/>
          <p:cNvPicPr>
            <a:picLocks noChangeAspect="1"/>
          </p:cNvPicPr>
          <p:nvPr/>
        </p:nvPicPr>
        <p:blipFill>
          <a:blip r:embed="rId3"/>
          <a:stretch>
            <a:fillRect/>
          </a:stretch>
        </p:blipFill>
        <p:spPr>
          <a:xfrm>
            <a:off x="1753741" y="1120998"/>
            <a:ext cx="6264696" cy="5456113"/>
          </a:xfrm>
          <a:prstGeom prst="rect">
            <a:avLst/>
          </a:prstGeom>
        </p:spPr>
      </p:pic>
      <p:pic>
        <p:nvPicPr>
          <p:cNvPr id="13" name="Picture 12"/>
          <p:cNvPicPr>
            <a:picLocks noChangeAspect="1"/>
          </p:cNvPicPr>
          <p:nvPr/>
        </p:nvPicPr>
        <p:blipFill>
          <a:blip r:embed="rId4"/>
          <a:stretch>
            <a:fillRect/>
          </a:stretch>
        </p:blipFill>
        <p:spPr>
          <a:xfrm>
            <a:off x="4922093" y="976982"/>
            <a:ext cx="7464190" cy="5377334"/>
          </a:xfrm>
          <a:prstGeom prst="rect">
            <a:avLst/>
          </a:prstGeom>
        </p:spPr>
      </p:pic>
    </p:spTree>
    <p:extLst>
      <p:ext uri="{BB962C8B-B14F-4D97-AF65-F5344CB8AC3E}">
        <p14:creationId xmlns:p14="http://schemas.microsoft.com/office/powerpoint/2010/main" val="341265214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Testing the HelloWorld web part in Classic and Modern Pages</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Test On Local Machine</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Test in Classic Page</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Test in Modern Page</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60506554"/>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8b796c41-22f8-4e5f-a4f6-26e92db7f69d"/>
    <ds:schemaRef ds:uri="http://www.w3.org/XML/1998/namespace"/>
    <ds:schemaRef ds:uri="http://purl.org/dc/dcmitype/"/>
  </ds:schemaRefs>
</ds:datastoreItem>
</file>

<file path=customXml/itemProps2.xml><?xml version="1.0" encoding="utf-8"?>
<ds:datastoreItem xmlns:ds="http://schemas.openxmlformats.org/officeDocument/2006/customXml" ds:itemID="{160F451F-BA41-4172-A5F4-1AA82C1880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1930</TotalTime>
  <Words>487</Words>
  <Application>Microsoft Office PowerPoint</Application>
  <PresentationFormat>Custom</PresentationFormat>
  <Paragraphs>92</Paragraphs>
  <Slides>12</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Consolas</vt:lpstr>
      <vt:lpstr>Segoe UI</vt:lpstr>
      <vt:lpstr>Segoe UI Light</vt:lpstr>
      <vt:lpstr>Wingdings</vt:lpstr>
      <vt:lpstr>5-30719_SharePoint_Team_Template_Light</vt:lpstr>
      <vt:lpstr>Deep Dive of the SharePoint Framework</vt:lpstr>
      <vt:lpstr>Agenda</vt:lpstr>
      <vt:lpstr>SharePoint Workbench</vt:lpstr>
      <vt:lpstr>Debugging</vt:lpstr>
      <vt:lpstr>Local Workbench vs. SharePoint Workbench</vt:lpstr>
      <vt:lpstr>Classic Page</vt:lpstr>
      <vt:lpstr>Modern Page</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Testing HelloWorld web part in SharePoint</dc:title>
  <dc:subject>&lt;Speech title here&gt;</dc:subject>
  <dc:creator>Vesa Juvonen;todd@toddbaginski.com</dc:creator>
  <cp:keywords>SharePoint, PnP</cp:keywords>
  <dc:description>Template: _x000d_
Formatting: _x000d_
Audience Type:</dc:description>
  <cp:lastModifiedBy>Luiz Lu</cp:lastModifiedBy>
  <cp:revision>30</cp:revision>
  <dcterms:created xsi:type="dcterms:W3CDTF">2016-10-24T10:18:28Z</dcterms:created>
  <dcterms:modified xsi:type="dcterms:W3CDTF">2017-03-10T02:16:44Z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